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9" r:id="rId4"/>
    <p:sldId id="263" r:id="rId5"/>
    <p:sldId id="266" r:id="rId6"/>
    <p:sldId id="260" r:id="rId7"/>
    <p:sldId id="258" r:id="rId8"/>
    <p:sldId id="262" r:id="rId9"/>
    <p:sldId id="265" r:id="rId10"/>
    <p:sldId id="261"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60"/>
  </p:normalViewPr>
  <p:slideViewPr>
    <p:cSldViewPr>
      <p:cViewPr varScale="1">
        <p:scale>
          <a:sx n="103" d="100"/>
          <a:sy n="103" d="100"/>
        </p:scale>
        <p:origin x="-1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B75445-ADEF-4F81-B702-B4F9CF990591}" type="datetimeFigureOut">
              <a:rPr lang="en-GB" smtClean="0"/>
              <a:t>20/03/2012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79E3BA-C728-415F-970E-C109DD5F8B05}" type="slidenum">
              <a:rPr lang="en-GB" smtClean="0"/>
              <a:t>‹#›</a:t>
            </a:fld>
            <a:endParaRPr lang="en-GB"/>
          </a:p>
        </p:txBody>
      </p:sp>
    </p:spTree>
    <p:extLst>
      <p:ext uri="{BB962C8B-B14F-4D97-AF65-F5344CB8AC3E}">
        <p14:creationId xmlns:p14="http://schemas.microsoft.com/office/powerpoint/2010/main" val="3625136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59A1C8-219F-466A-AD9B-AA19F82A5EA3}" type="datetimeFigureOut">
              <a:rPr lang="en-GB" smtClean="0"/>
              <a:t>20/03/2012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855841-02AA-416F-A487-0789A8881FB4}" type="slidenum">
              <a:rPr lang="en-GB" smtClean="0"/>
              <a:t>‹#›</a:t>
            </a:fld>
            <a:endParaRPr lang="en-GB"/>
          </a:p>
        </p:txBody>
      </p:sp>
    </p:spTree>
    <p:extLst>
      <p:ext uri="{BB962C8B-B14F-4D97-AF65-F5344CB8AC3E}">
        <p14:creationId xmlns:p14="http://schemas.microsoft.com/office/powerpoint/2010/main" val="2260491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40% of </a:t>
            </a:r>
            <a:r>
              <a:rPr lang="en-GB" dirty="0" err="1" smtClean="0"/>
              <a:t>womens</a:t>
            </a:r>
            <a:r>
              <a:rPr lang="en-GB" dirty="0" smtClean="0"/>
              <a:t> jobs are in the public sector compared to 15%</a:t>
            </a:r>
            <a:r>
              <a:rPr lang="en-GB" baseline="0" dirty="0" smtClean="0"/>
              <a:t> of Men’s (TUC, 2011)</a:t>
            </a:r>
            <a:endParaRPr lang="en-GB" dirty="0"/>
          </a:p>
        </p:txBody>
      </p:sp>
      <p:sp>
        <p:nvSpPr>
          <p:cNvPr id="4" name="Slide Number Placeholder 3"/>
          <p:cNvSpPr>
            <a:spLocks noGrp="1"/>
          </p:cNvSpPr>
          <p:nvPr>
            <p:ph type="sldNum" sz="quarter" idx="10"/>
          </p:nvPr>
        </p:nvSpPr>
        <p:spPr/>
        <p:txBody>
          <a:bodyPr/>
          <a:lstStyle/>
          <a:p>
            <a:fld id="{EB855841-02AA-416F-A487-0789A8881FB4}" type="slidenum">
              <a:rPr lang="en-GB" smtClean="0"/>
              <a:t>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C79BDB-B71F-4D51-98D9-C811A352722B}" type="datetimeFigureOut">
              <a:rPr lang="en-GB" smtClean="0"/>
              <a:t>20/03/2012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79BDB-B71F-4D51-98D9-C811A352722B}" type="datetimeFigureOut">
              <a:rPr lang="en-GB" smtClean="0"/>
              <a:t>20/03/2012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79BDB-B71F-4D51-98D9-C811A352722B}" type="datetimeFigureOut">
              <a:rPr lang="en-GB" smtClean="0"/>
              <a:t>20/03/2012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79BDB-B71F-4D51-98D9-C811A352722B}" type="datetimeFigureOut">
              <a:rPr lang="en-GB" smtClean="0"/>
              <a:t>20/03/2012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79BDB-B71F-4D51-98D9-C811A352722B}" type="datetimeFigureOut">
              <a:rPr lang="en-GB" smtClean="0"/>
              <a:t>20/03/2012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C79BDB-B71F-4D51-98D9-C811A352722B}" type="datetimeFigureOut">
              <a:rPr lang="en-GB" smtClean="0"/>
              <a:t>20/03/2012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C79BDB-B71F-4D51-98D9-C811A352722B}" type="datetimeFigureOut">
              <a:rPr lang="en-GB" smtClean="0"/>
              <a:t>20/03/2012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C79BDB-B71F-4D51-98D9-C811A352722B}" type="datetimeFigureOut">
              <a:rPr lang="en-GB" smtClean="0"/>
              <a:t>20/03/2012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79BDB-B71F-4D51-98D9-C811A352722B}" type="datetimeFigureOut">
              <a:rPr lang="en-GB" smtClean="0"/>
              <a:t>20/03/2012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79BDB-B71F-4D51-98D9-C811A352722B}" type="datetimeFigureOut">
              <a:rPr lang="en-GB" smtClean="0"/>
              <a:t>20/03/2012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79BDB-B71F-4D51-98D9-C811A352722B}" type="datetimeFigureOut">
              <a:rPr lang="en-GB" smtClean="0"/>
              <a:t>20/03/2012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AAB4F5-746E-4290-A057-A436678B735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4000"/>
            <a:lum/>
          </a:blip>
          <a:srcRect/>
          <a:stretch>
            <a:fillRect l="-11000" r="-1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79BDB-B71F-4D51-98D9-C811A352722B}" type="datetimeFigureOut">
              <a:rPr lang="en-GB" smtClean="0"/>
              <a:t>20/03/2012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AAB4F5-746E-4290-A057-A436678B735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30000"/>
            <a:lum/>
          </a:blip>
          <a:srcRect/>
          <a:stretch>
            <a:fillRect l="-12000" r="-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7030A0"/>
                </a:solidFill>
              </a:rPr>
              <a:t>Women Workers: Austerity and Resistance </a:t>
            </a:r>
            <a:endParaRPr lang="en-GB" dirty="0">
              <a:solidFill>
                <a:srgbClr val="7030A0"/>
              </a:solidFill>
            </a:endParaRPr>
          </a:p>
        </p:txBody>
      </p:sp>
      <p:sp>
        <p:nvSpPr>
          <p:cNvPr id="3" name="Subtitle 2"/>
          <p:cNvSpPr>
            <a:spLocks noGrp="1"/>
          </p:cNvSpPr>
          <p:nvPr>
            <p:ph type="subTitle" idx="1"/>
          </p:nvPr>
        </p:nvSpPr>
        <p:spPr/>
        <p:txBody>
          <a:bodyPr>
            <a:normAutofit fontScale="92500" lnSpcReduction="20000"/>
          </a:bodyPr>
          <a:lstStyle/>
          <a:p>
            <a:r>
              <a:rPr lang="en-GB" dirty="0" smtClean="0">
                <a:solidFill>
                  <a:schemeClr val="accent5">
                    <a:lumMod val="75000"/>
                  </a:schemeClr>
                </a:solidFill>
              </a:rPr>
              <a:t>Dr. Hazel Conley </a:t>
            </a:r>
          </a:p>
          <a:p>
            <a:r>
              <a:rPr lang="en-GB" dirty="0" smtClean="0">
                <a:solidFill>
                  <a:schemeClr val="accent5">
                    <a:lumMod val="75000"/>
                  </a:schemeClr>
                </a:solidFill>
              </a:rPr>
              <a:t>Centre for Research in Equality and Diversity</a:t>
            </a:r>
          </a:p>
          <a:p>
            <a:r>
              <a:rPr lang="en-GB" dirty="0" smtClean="0">
                <a:solidFill>
                  <a:schemeClr val="accent5">
                    <a:lumMod val="75000"/>
                  </a:schemeClr>
                </a:solidFill>
              </a:rPr>
              <a:t>Queen Mary, University of London</a:t>
            </a:r>
            <a:endParaRPr lang="en-GB"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t="-44000" b="-4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Resistance - ‘New’ Actors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Fawcett Society legal challenge to the emergency budget (Conley, 2012 forthcoming)</a:t>
            </a:r>
          </a:p>
          <a:p>
            <a:r>
              <a:rPr lang="en-GB" dirty="0" smtClean="0"/>
              <a:t>Government was bound by the Gender Equality Duty to have ‘due regard’ to the impact on women but had not done so.</a:t>
            </a:r>
          </a:p>
          <a:p>
            <a:r>
              <a:rPr lang="en-GB" dirty="0" smtClean="0"/>
              <a:t>Judicial review was refused because it would cause:</a:t>
            </a:r>
          </a:p>
          <a:p>
            <a:pPr>
              <a:buNone/>
            </a:pPr>
            <a:r>
              <a:rPr lang="en-GB" dirty="0" smtClean="0"/>
              <a:t>	“</a:t>
            </a:r>
            <a:r>
              <a:rPr lang="en-GB" dirty="0"/>
              <a:t>problems of a significant order for the certainty which the public and corporate world (individual and foreign) is entitled to have in the budgetary affairs of the United Kingdom” </a:t>
            </a:r>
            <a:r>
              <a:rPr lang="en-GB" dirty="0" smtClean="0"/>
              <a:t> Mr. Justice </a:t>
            </a:r>
            <a:r>
              <a:rPr lang="en-GB" dirty="0" err="1" smtClean="0"/>
              <a:t>Ouseley</a:t>
            </a:r>
            <a:r>
              <a:rPr lang="en-GB" dirty="0" smtClean="0"/>
              <a:t> (s </a:t>
            </a:r>
            <a:r>
              <a:rPr lang="en-GB" dirty="0"/>
              <a:t>18). </a:t>
            </a:r>
            <a:endParaRPr lang="en-GB" dirty="0" smtClean="0"/>
          </a:p>
          <a:p>
            <a:pPr>
              <a:buNone/>
            </a:pPr>
            <a:endParaRPr lang="en-GB" dirty="0" smtClean="0"/>
          </a:p>
          <a:p>
            <a:pPr>
              <a:buNone/>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l="-25000" r="-25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a:xfrm>
            <a:off x="457200" y="1484784"/>
            <a:ext cx="8229600" cy="4641379"/>
          </a:xfrm>
        </p:spPr>
        <p:txBody>
          <a:bodyPr>
            <a:normAutofit fontScale="92500"/>
          </a:bodyPr>
          <a:lstStyle/>
          <a:p>
            <a:r>
              <a:rPr lang="en-GB" dirty="0" smtClean="0"/>
              <a:t>Coalition government is the ‘most female-unfriendly in living memory’ Brendan Barber </a:t>
            </a:r>
          </a:p>
          <a:p>
            <a:r>
              <a:rPr lang="en-GB" dirty="0" smtClean="0"/>
              <a:t>Trade union support is clear but action muted</a:t>
            </a:r>
          </a:p>
          <a:p>
            <a:r>
              <a:rPr lang="en-GB" dirty="0" smtClean="0"/>
              <a:t>‘New’ Actors have started to step into the breach, but have limited power</a:t>
            </a:r>
          </a:p>
          <a:p>
            <a:r>
              <a:rPr lang="en-GB" dirty="0" smtClean="0"/>
              <a:t>A women’s best friend is still her trade union – but trade unions need to re-think their strategy to challenge the </a:t>
            </a:r>
            <a:r>
              <a:rPr lang="en-GB" smtClean="0"/>
              <a:t>disaster that </a:t>
            </a:r>
            <a:r>
              <a:rPr lang="en-GB" dirty="0" smtClean="0"/>
              <a:t>is starting to </a:t>
            </a:r>
            <a:r>
              <a:rPr lang="en-GB" smtClean="0"/>
              <a:t>unfold for hundreds of thousands of women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44000"/>
            <a:lum/>
          </a:blip>
          <a:srcRect/>
          <a:stretch>
            <a:fillRect t="-28000" b="-2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Women and the Labour Market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Historical compromise between women’s paid work in the public sphere  and unpaid work in private sphere</a:t>
            </a:r>
          </a:p>
          <a:p>
            <a:r>
              <a:rPr lang="en-GB" dirty="0" smtClean="0"/>
              <a:t>Has determined if women work, where they work, how long they work for, the type of employment contract they receive and the amount they are paid</a:t>
            </a:r>
          </a:p>
          <a:p>
            <a:r>
              <a:rPr lang="en-GB" dirty="0" smtClean="0"/>
              <a:t>The importance of the public sector both as a service provider that allows women to work and as an employer paying women to provide those services</a:t>
            </a:r>
          </a:p>
          <a:p>
            <a:r>
              <a:rPr lang="en-GB" dirty="0" smtClean="0"/>
              <a:t>The importance of Welfare State to subsidise low pay and job insecurity</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l="-17000" r="-17000"/>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GB" dirty="0" smtClean="0"/>
              <a:t>‘Age of Austerity’ Cameron, (2009)</a:t>
            </a:r>
            <a:br>
              <a:rPr lang="en-GB" dirty="0" smtClean="0"/>
            </a:br>
            <a:endParaRPr lang="en-GB" dirty="0"/>
          </a:p>
        </p:txBody>
      </p:sp>
      <p:sp>
        <p:nvSpPr>
          <p:cNvPr id="8" name="Content Placeholder 7"/>
          <p:cNvSpPr>
            <a:spLocks noGrp="1"/>
          </p:cNvSpPr>
          <p:nvPr>
            <p:ph idx="1"/>
          </p:nvPr>
        </p:nvSpPr>
        <p:spPr/>
        <p:txBody>
          <a:bodyPr>
            <a:normAutofit fontScale="77500" lnSpcReduction="20000"/>
          </a:bodyPr>
          <a:lstStyle/>
          <a:p>
            <a:pPr>
              <a:buNone/>
            </a:pPr>
            <a:r>
              <a:rPr lang="en-GB" dirty="0" smtClean="0"/>
              <a:t>“	The question is: how does government help achieve these wider aims in the age of austerity?</a:t>
            </a:r>
          </a:p>
          <a:p>
            <a:pPr>
              <a:buNone/>
            </a:pPr>
            <a:r>
              <a:rPr lang="en-GB" dirty="0" smtClean="0"/>
              <a:t>	And the answer is: by delivering more for less.</a:t>
            </a:r>
          </a:p>
          <a:p>
            <a:pPr>
              <a:buNone/>
            </a:pPr>
            <a:r>
              <a:rPr lang="en-GB" dirty="0" smtClean="0"/>
              <a:t>	That in turn means four big changes for government and the role of the state.</a:t>
            </a:r>
          </a:p>
          <a:p>
            <a:pPr>
              <a:buNone/>
            </a:pPr>
            <a:r>
              <a:rPr lang="en-GB" dirty="0" smtClean="0"/>
              <a:t>	First, a return to traditional public spending control.</a:t>
            </a:r>
          </a:p>
          <a:p>
            <a:pPr>
              <a:buNone/>
            </a:pPr>
            <a:r>
              <a:rPr lang="en-GB" dirty="0" smtClean="0"/>
              <a:t>	Second, a new culture of thrift in government.</a:t>
            </a:r>
          </a:p>
          <a:p>
            <a:pPr>
              <a:buNone/>
            </a:pPr>
            <a:r>
              <a:rPr lang="en-GB" dirty="0" smtClean="0"/>
              <a:t>	Third, curing our big social problems, not just treating them.</a:t>
            </a:r>
          </a:p>
          <a:p>
            <a:pPr>
              <a:buNone/>
            </a:pPr>
            <a:r>
              <a:rPr lang="en-GB" dirty="0" smtClean="0"/>
              <a:t>	And fourth, imagination and innovation as we harness the opportunities of technology to transform the way public services are delivered.”</a:t>
            </a:r>
          </a:p>
          <a:p>
            <a:endParaRPr lang="en-GB"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anim calcmode="lin" valueType="num">
                                      <p:cBhvr additive="base">
                                        <p:cTn id="1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additive="base">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Austerity 1 </a:t>
            </a:r>
            <a:r>
              <a:rPr lang="en-GB" sz="2800" dirty="0" smtClean="0"/>
              <a:t>(OBR, 2011:15)</a:t>
            </a:r>
            <a:endParaRPr lang="en-GB" sz="2800" dirty="0"/>
          </a:p>
        </p:txBody>
      </p:sp>
      <p:pic>
        <p:nvPicPr>
          <p:cNvPr id="4" name="Content Placeholder 3" descr="psnb.png"/>
          <p:cNvPicPr>
            <a:picLocks noGrp="1" noChangeAspect="1"/>
          </p:cNvPicPr>
          <p:nvPr>
            <p:ph idx="1"/>
          </p:nvPr>
        </p:nvPicPr>
        <p:blipFill>
          <a:blip r:embed="rId3" cstate="print"/>
          <a:stretch>
            <a:fillRect/>
          </a:stretch>
        </p:blipFill>
        <p:spPr>
          <a:xfrm>
            <a:off x="827584" y="1484784"/>
            <a:ext cx="7416824" cy="4824536"/>
          </a:xfr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Austerity 2 </a:t>
            </a:r>
            <a:r>
              <a:rPr lang="en-GB" sz="2800" dirty="0" smtClean="0"/>
              <a:t>(</a:t>
            </a:r>
            <a:r>
              <a:rPr lang="en-GB" sz="2800" dirty="0" err="1" smtClean="0"/>
              <a:t>Kenway</a:t>
            </a:r>
            <a:r>
              <a:rPr lang="en-GB" sz="2800" dirty="0" smtClean="0"/>
              <a:t> et al. 2012: 13)</a:t>
            </a:r>
            <a:endParaRPr lang="en-GB" sz="2800" dirty="0"/>
          </a:p>
        </p:txBody>
      </p:sp>
      <p:sp>
        <p:nvSpPr>
          <p:cNvPr id="3" name="Content Placeholder 2"/>
          <p:cNvSpPr>
            <a:spLocks noGrp="1"/>
          </p:cNvSpPr>
          <p:nvPr>
            <p:ph idx="1"/>
          </p:nvPr>
        </p:nvSpPr>
        <p:spPr>
          <a:xfrm>
            <a:off x="0" y="1600200"/>
            <a:ext cx="9144000" cy="4421088"/>
          </a:xfrm>
        </p:spPr>
        <p:txBody>
          <a:bodyPr/>
          <a:lstStyle/>
          <a:p>
            <a:endParaRPr lang="en-GB" dirty="0"/>
          </a:p>
        </p:txBody>
      </p:sp>
      <p:pic>
        <p:nvPicPr>
          <p:cNvPr id="1026" name="Picture 2"/>
          <p:cNvPicPr>
            <a:picLocks noChangeAspect="1" noChangeArrowheads="1"/>
          </p:cNvPicPr>
          <p:nvPr/>
        </p:nvPicPr>
        <p:blipFill>
          <a:blip r:embed="rId3" cstate="print"/>
          <a:srcRect/>
          <a:stretch>
            <a:fillRect/>
          </a:stretch>
        </p:blipFill>
        <p:spPr bwMode="auto">
          <a:xfrm>
            <a:off x="107504" y="1556792"/>
            <a:ext cx="8784976" cy="46085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2000" fill="hold"/>
                                        <p:tgtEl>
                                          <p:spTgt spid="1026"/>
                                        </p:tgtEl>
                                        <p:attrNameLst>
                                          <p:attrName>ppt_x</p:attrName>
                                        </p:attrNameLst>
                                      </p:cBhvr>
                                      <p:tavLst>
                                        <p:tav tm="0">
                                          <p:val>
                                            <p:strVal val="#ppt_x"/>
                                          </p:val>
                                        </p:tav>
                                        <p:tav tm="100000">
                                          <p:val>
                                            <p:strVal val="#ppt_x"/>
                                          </p:val>
                                        </p:tav>
                                      </p:tavLst>
                                    </p:anim>
                                    <p:anim calcmode="lin" valueType="num">
                                      <p:cBhvr additive="base">
                                        <p:cTn id="8" dur="20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t="-40000" b="-4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t>Austerity Measures and Women in the UK</a:t>
            </a:r>
            <a:endParaRPr lang="en-GB" sz="3600" dirty="0"/>
          </a:p>
        </p:txBody>
      </p:sp>
      <p:sp>
        <p:nvSpPr>
          <p:cNvPr id="3" name="Content Placeholder 2"/>
          <p:cNvSpPr>
            <a:spLocks noGrp="1"/>
          </p:cNvSpPr>
          <p:nvPr>
            <p:ph idx="1"/>
          </p:nvPr>
        </p:nvSpPr>
        <p:spPr/>
        <p:txBody>
          <a:bodyPr>
            <a:normAutofit fontScale="70000" lnSpcReduction="20000"/>
          </a:bodyPr>
          <a:lstStyle/>
          <a:p>
            <a:r>
              <a:rPr lang="en-GB" dirty="0" smtClean="0"/>
              <a:t>Emergency Budget 2010</a:t>
            </a:r>
          </a:p>
          <a:p>
            <a:pPr lvl="1"/>
            <a:r>
              <a:rPr lang="en-GB" dirty="0" smtClean="0"/>
              <a:t>Budget cuts to government departments between 25-40%</a:t>
            </a:r>
          </a:p>
          <a:p>
            <a:pPr lvl="1"/>
            <a:r>
              <a:rPr lang="en-GB" dirty="0" smtClean="0"/>
              <a:t>Public sector pay freeze for 2 years on those earning £21k+</a:t>
            </a:r>
          </a:p>
          <a:p>
            <a:pPr lvl="1"/>
            <a:r>
              <a:rPr lang="en-GB" dirty="0" smtClean="0"/>
              <a:t>Flat rate increase of £250 for those earning below £21k</a:t>
            </a:r>
          </a:p>
          <a:p>
            <a:pPr lvl="1"/>
            <a:r>
              <a:rPr lang="en-GB" dirty="0" smtClean="0"/>
              <a:t>Child welfare benefits frozen</a:t>
            </a:r>
          </a:p>
          <a:p>
            <a:pPr lvl="1"/>
            <a:r>
              <a:rPr lang="en-GB" dirty="0" smtClean="0"/>
              <a:t>Sure start benefits limited to 1 child</a:t>
            </a:r>
          </a:p>
          <a:p>
            <a:pPr lvl="1"/>
            <a:r>
              <a:rPr lang="en-GB" dirty="0" smtClean="0"/>
              <a:t>Removal of income support for lone parents when youngest child reaches 5</a:t>
            </a:r>
          </a:p>
          <a:p>
            <a:pPr lvl="1"/>
            <a:r>
              <a:rPr lang="en-GB" dirty="0" smtClean="0"/>
              <a:t>Child tax credits reduced</a:t>
            </a:r>
          </a:p>
          <a:p>
            <a:pPr lvl="1"/>
            <a:r>
              <a:rPr lang="en-GB" dirty="0" smtClean="0"/>
              <a:t>Moving </a:t>
            </a:r>
            <a:r>
              <a:rPr lang="en-GB" smtClean="0"/>
              <a:t>from </a:t>
            </a:r>
            <a:r>
              <a:rPr lang="en-GB" smtClean="0"/>
              <a:t>RPI</a:t>
            </a:r>
            <a:r>
              <a:rPr lang="en-GB" smtClean="0"/>
              <a:t> </a:t>
            </a:r>
            <a:r>
              <a:rPr lang="en-GB" smtClean="0"/>
              <a:t>to </a:t>
            </a:r>
            <a:r>
              <a:rPr lang="en-GB" smtClean="0"/>
              <a:t>CPI </a:t>
            </a:r>
            <a:r>
              <a:rPr lang="en-GB" dirty="0" smtClean="0"/>
              <a:t>to ‘</a:t>
            </a:r>
            <a:r>
              <a:rPr lang="en-GB" dirty="0" err="1" smtClean="0"/>
              <a:t>uprate</a:t>
            </a:r>
            <a:r>
              <a:rPr lang="en-GB" dirty="0" smtClean="0"/>
              <a:t>’ benefits</a:t>
            </a:r>
          </a:p>
          <a:p>
            <a:pPr lvl="1"/>
            <a:r>
              <a:rPr lang="en-GB" dirty="0" smtClean="0"/>
              <a:t>Increase in State Pension Age (grandmothers less likely to be available for childcare)</a:t>
            </a:r>
          </a:p>
          <a:p>
            <a:pPr lvl="1"/>
            <a:r>
              <a:rPr lang="en-GB" dirty="0" smtClean="0"/>
              <a:t>Changes to DLA carers allowance</a:t>
            </a:r>
          </a:p>
          <a:p>
            <a:pPr lvl="1"/>
            <a:r>
              <a:rPr lang="en-GB" dirty="0" smtClean="0"/>
              <a:t>Health in Pregnancy grant removed</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l="-20000" r="-2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Impact on Women</a:t>
            </a:r>
            <a:endParaRPr lang="en-GB" dirty="0"/>
          </a:p>
        </p:txBody>
      </p:sp>
      <p:sp>
        <p:nvSpPr>
          <p:cNvPr id="3" name="Content Placeholder 2"/>
          <p:cNvSpPr>
            <a:spLocks noGrp="1"/>
          </p:cNvSpPr>
          <p:nvPr>
            <p:ph idx="1"/>
          </p:nvPr>
        </p:nvSpPr>
        <p:spPr/>
        <p:txBody>
          <a:bodyPr>
            <a:normAutofit fontScale="77500" lnSpcReduction="20000"/>
          </a:bodyPr>
          <a:lstStyle/>
          <a:p>
            <a:r>
              <a:rPr lang="en-GB" dirty="0"/>
              <a:t>The government did not publish an equality impact assessment required under the gender equality duty</a:t>
            </a:r>
            <a:endParaRPr lang="en-GB" dirty="0" smtClean="0"/>
          </a:p>
          <a:p>
            <a:r>
              <a:rPr lang="en-GB" dirty="0" smtClean="0"/>
              <a:t>“</a:t>
            </a:r>
            <a:r>
              <a:rPr lang="en-GB" dirty="0"/>
              <a:t>Low income mothers, who are the managers and shock-absorbers of poverty, will be among the main losers. Women from black and minority ethnic groups will be particularly hard hit, as 40 per cent of them live in poor households” (WBG 2010</a:t>
            </a:r>
            <a:r>
              <a:rPr lang="en-GB" dirty="0" smtClean="0"/>
              <a:t>)</a:t>
            </a:r>
          </a:p>
          <a:p>
            <a:r>
              <a:rPr lang="en-GB" dirty="0"/>
              <a:t>Yvette Cooper, the Shadow Home Secretary, produced research to suggest that £6bn of the £8bn generated by the emergency budget in one year would come from women’s </a:t>
            </a:r>
            <a:r>
              <a:rPr lang="en-GB" dirty="0" smtClean="0"/>
              <a:t>income</a:t>
            </a:r>
          </a:p>
          <a:p>
            <a:r>
              <a:rPr lang="en-GB" dirty="0" smtClean="0"/>
              <a:t>TUC (2011) female lone parents will lose an average of 18.5% of their income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t="-40000" b="-4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Impact 2</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72% of the public sector jobs affected by the public sector pay freeze are held by women</a:t>
            </a:r>
          </a:p>
          <a:p>
            <a:r>
              <a:rPr lang="en-GB" dirty="0" smtClean="0"/>
              <a:t>The Office of Budgetary Responsibility have upwardly revised the figure of public sector job losses to 710,000 by 2017 (77% increase in 8 </a:t>
            </a:r>
            <a:r>
              <a:rPr lang="en-GB" dirty="0" err="1" smtClean="0"/>
              <a:t>mnths</a:t>
            </a:r>
            <a:r>
              <a:rPr lang="en-GB" dirty="0" smtClean="0"/>
              <a:t>)</a:t>
            </a:r>
          </a:p>
          <a:p>
            <a:r>
              <a:rPr lang="en-GB" dirty="0" smtClean="0"/>
              <a:t>Female unemployment has reached its highest level for  23 years (WBG, 2012)</a:t>
            </a:r>
          </a:p>
          <a:p>
            <a:r>
              <a:rPr lang="en-GB" dirty="0" smtClean="0"/>
              <a:t>The loss of women’s jobs in the public sector will inevitably increase the gender pay gap in the UK</a:t>
            </a:r>
          </a:p>
          <a:p>
            <a:r>
              <a:rPr lang="en-GB" dirty="0" smtClean="0"/>
              <a:t>Rising costs of childcare</a:t>
            </a:r>
          </a:p>
          <a:p>
            <a:r>
              <a:rPr lang="en-GB" dirty="0" smtClean="0"/>
              <a:t>Rise in incidence of domestic violence, but refuges closing (Towers and </a:t>
            </a:r>
            <a:r>
              <a:rPr lang="en-GB" dirty="0" err="1" smtClean="0"/>
              <a:t>Walby</a:t>
            </a:r>
            <a:r>
              <a:rPr lang="en-GB" dirty="0" smtClean="0"/>
              <a:t>, 2012)</a:t>
            </a:r>
          </a:p>
          <a:p>
            <a:r>
              <a:rPr lang="en-GB" dirty="0" smtClean="0"/>
              <a:t>Midwifery services are ‘teetering on the brink’ (RCM, 2010)</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stretch>
            <a:fillRect l="-2000" r="-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Resistance – </a:t>
            </a:r>
            <a:r>
              <a:rPr lang="en-GB" dirty="0"/>
              <a:t>T</a:t>
            </a:r>
            <a:r>
              <a:rPr lang="en-GB" dirty="0" smtClean="0"/>
              <a:t>rade Unions</a:t>
            </a:r>
            <a:endParaRPr lang="en-GB" dirty="0"/>
          </a:p>
        </p:txBody>
      </p:sp>
      <p:sp>
        <p:nvSpPr>
          <p:cNvPr id="3" name="Content Placeholder 2"/>
          <p:cNvSpPr>
            <a:spLocks noGrp="1"/>
          </p:cNvSpPr>
          <p:nvPr>
            <p:ph idx="1"/>
          </p:nvPr>
        </p:nvSpPr>
        <p:spPr/>
        <p:txBody>
          <a:bodyPr/>
          <a:lstStyle/>
          <a:p>
            <a:r>
              <a:rPr lang="en-GB" dirty="0" smtClean="0"/>
              <a:t>Industrial Action on pensions – gender neutral?</a:t>
            </a:r>
          </a:p>
          <a:p>
            <a:r>
              <a:rPr lang="en-GB" dirty="0" smtClean="0"/>
              <a:t>TUC and union campaigns, research and publications</a:t>
            </a:r>
          </a:p>
          <a:p>
            <a:r>
              <a:rPr lang="en-GB" dirty="0" smtClean="0"/>
              <a:t>Trade unions equality and the law</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10434</TotalTime>
  <Words>650</Words>
  <Application>Microsoft Office PowerPoint</Application>
  <PresentationFormat>On-screen Show (4:3)</PresentationFormat>
  <Paragraphs>61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Women Workers: Austerity and Resistance </vt:lpstr>
      <vt:lpstr>Women and the Labour Market</vt:lpstr>
      <vt:lpstr>‘Age of Austerity’ Cameron, (2009) </vt:lpstr>
      <vt:lpstr>Austerity 1 (OBR, 2011:15)</vt:lpstr>
      <vt:lpstr>Austerity 2 (Kenway et al. 2012: 13)</vt:lpstr>
      <vt:lpstr>Austerity Measures and Women in the UK</vt:lpstr>
      <vt:lpstr>Impact on Women</vt:lpstr>
      <vt:lpstr>Impact 2</vt:lpstr>
      <vt:lpstr>Resistance – Trade Unions</vt:lpstr>
      <vt:lpstr>Resistance - ‘New’ Actors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Hazel</dc:creator>
  <cp:lastModifiedBy>Windows User</cp:lastModifiedBy>
  <cp:revision>751</cp:revision>
  <dcterms:created xsi:type="dcterms:W3CDTF">2012-03-07T12:57:44Z</dcterms:created>
  <dcterms:modified xsi:type="dcterms:W3CDTF">2012-03-20T19:04:45Z</dcterms:modified>
</cp:coreProperties>
</file>